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26" r:id="rId4"/>
    <p:sldId id="327" r:id="rId5"/>
    <p:sldId id="328" r:id="rId6"/>
    <p:sldId id="32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4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2.png>
</file>

<file path=ppt/media/image20.png>
</file>

<file path=ppt/media/image3.png>
</file>

<file path=ppt/media/image4.png>
</file>

<file path=ppt/media/image5.png>
</file>

<file path=ppt/media/image6.png>
</file>

<file path=ppt/media/image7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10/28/2020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0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odesk.com/products/fusion-360/overview" TargetMode="External"/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Differentials </a:t>
            </a:r>
            <a:br>
              <a:rPr lang="en-US" dirty="0"/>
            </a:br>
            <a:r>
              <a:rPr lang="en-US" sz="2800" dirty="0"/>
              <a:t>Applied Part 2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DA3646A-19CB-4C6A-A7ED-13692AA5D32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159"/>
    </mc:Choice>
    <mc:Fallback>
      <p:transition spd="slow" advTm="415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60035" y="1461061"/>
                <a:ext cx="10908383" cy="284352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current in a resistor varies according to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=0.08</m:t>
                    </m:r>
                    <m:sSup>
                      <m:sSupPr>
                        <m:ctrlP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−0.04</m:t>
                    </m:r>
                    <m:sSup>
                      <m:sSupPr>
                        <m:ctrlP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Find the approximate change in current using differentials as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changes from 2 seconds to 2.1 seconds. </a:t>
                </a:r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60035" y="1461061"/>
                <a:ext cx="10908383" cy="2843520"/>
              </a:xfrm>
              <a:blipFill>
                <a:blip r:embed="rId4"/>
                <a:stretch>
                  <a:fillRect l="-1899" r="-217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CE59AAF-41AA-4CEE-A61E-5A2717B6705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4960"/>
    </mc:Choice>
    <mc:Fallback>
      <p:transition spd="slow" advTm="2496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808" y="1124631"/>
                <a:ext cx="10908383" cy="1351150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The current in a resistor varies according to</a:t>
                </a:r>
                <a14:m>
                  <m:oMath xmlns:m="http://schemas.openxmlformats.org/officeDocument/2006/math">
                    <m:r>
                      <a:rPr lang="en-US" sz="1800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=0.08</m:t>
                    </m:r>
                    <m:sSup>
                      <m:sSup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−0.04</m:t>
                    </m:r>
                    <m:sSup>
                      <m:sSup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Find the approximate change in current using differentials as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changes from 2 seconds to 2.1 seconds. </a:t>
                </a:r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808" y="1124631"/>
                <a:ext cx="10908383" cy="1351150"/>
              </a:xfrm>
              <a:blipFill>
                <a:blip r:embed="rId4"/>
                <a:stretch>
                  <a:fillRect l="-83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2A35958-BBFE-4E22-9BDE-3920B72DFDDB}"/>
                  </a:ext>
                </a:extLst>
              </p:cNvPr>
              <p:cNvSpPr/>
              <p:nvPr/>
            </p:nvSpPr>
            <p:spPr>
              <a:xfrm>
                <a:off x="1892562" y="2475781"/>
                <a:ext cx="4380366" cy="3592650"/>
              </a:xfrm>
              <a:prstGeom prst="rect">
                <a:avLst/>
              </a:prstGeom>
            </p:spPr>
            <p:txBody>
              <a:bodyPr wrap="none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=0.08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</m:t>
                        </m:r>
                      </m:sup>
                    </m:sSup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−0.04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>
                  <a:cs typeface="Times New Roman" panose="02020603050405020304" pitchFamily="18" charset="0"/>
                </a:endParaRP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=0.48</m:t>
                    </m:r>
                    <m:sSup>
                      <m:sSup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5</m:t>
                        </m:r>
                      </m:sup>
                    </m:sSup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−0.08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𝑡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𝑑𝑖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0.48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5</m:t>
                            </m:r>
                          </m:sup>
                        </m:sSup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−0.08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𝑡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𝑑𝑡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𝑑𝑖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0.48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sz="2400" b="0" i="1" smtClean="0">
                                <a:latin typeface="Cambria Math" panose="02040503050406030204" pitchFamily="18" charset="0"/>
                              </a:rPr>
                              <m:t>2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</a:rPr>
                              <m:t>5</m:t>
                            </m:r>
                          </m:sup>
                        </m:sSup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)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−0.08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(2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)0.1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𝑑𝑖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=(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15.36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)−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400" i="1">
                            <a:latin typeface="Cambria Math" panose="02040503050406030204" pitchFamily="18" charset="0"/>
                          </a:rPr>
                          <m:t>0.</m:t>
                        </m:r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160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)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0.1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𝑑𝑖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=(15.2)0.1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</a:rPr>
                      <m:t>𝑑𝑖</m:t>
                    </m:r>
                    <m:r>
                      <a:rPr lang="en-US" sz="2400" i="1">
                        <a:latin typeface="Cambria Math" panose="02040503050406030204" pitchFamily="18" charset="0"/>
                      </a:rPr>
                      <m:t>=1.52 </m:t>
                    </m:r>
                    <m:r>
                      <a:rPr lang="en-US" sz="2400" b="0" i="1" smtClean="0">
                        <a:latin typeface="Cambria Math" panose="02040503050406030204" pitchFamily="18" charset="0"/>
                      </a:rPr>
                      <m:t>𝑎𝑚𝑝𝑠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2A35958-BBFE-4E22-9BDE-3920B72DFD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892562" y="2475781"/>
                <a:ext cx="4380366" cy="3592650"/>
              </a:xfrm>
              <a:prstGeom prst="rect">
                <a:avLst/>
              </a:prstGeom>
              <a:blipFill>
                <a:blip r:embed="rId5"/>
                <a:stretch>
                  <a:fillRect l="-1808" t="-50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13AAA98-0DA7-4766-8269-48A9A27196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43312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4978"/>
    </mc:Choice>
    <mc:Fallback>
      <p:transition spd="slow" advTm="8497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808" y="1124630"/>
                <a:ext cx="10908383" cy="3067807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#2. A freely falling body drops according to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𝑔</m:t>
                        </m:r>
                        <m:sSup>
                          <m:sSupPr>
                            <m:ctrlPr>
                              <a:rPr lang="en-US" sz="32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32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32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, where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the distance in meters,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=9.8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32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and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time in seconds. Approximate the distance,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𝑑𝑠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that an object falls from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=10.00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to </a:t>
                </a:r>
                <a14:m>
                  <m:oMath xmlns:m="http://schemas.openxmlformats.org/officeDocument/2006/math"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=10.03</m:t>
                    </m:r>
                    <m:r>
                      <a:rPr lang="en-US" sz="32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sz="32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808" y="1124630"/>
                <a:ext cx="10908383" cy="3067807"/>
              </a:xfrm>
              <a:blipFill>
                <a:blip r:embed="rId4"/>
                <a:stretch>
                  <a:fillRect l="-1899" r="-1117" b="-377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2" name="Rectangle 1">
            <a:extLst>
              <a:ext uri="{FF2B5EF4-FFF2-40B4-BE49-F238E27FC236}">
                <a16:creationId xmlns:a16="http://schemas.microsoft.com/office/drawing/2014/main" id="{F2A35958-BBFE-4E22-9BDE-3920B72DFDDB}"/>
              </a:ext>
            </a:extLst>
          </p:cNvPr>
          <p:cNvSpPr/>
          <p:nvPr/>
        </p:nvSpPr>
        <p:spPr>
          <a:xfrm>
            <a:off x="1892562" y="2475781"/>
            <a:ext cx="530915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endParaRPr lang="en-US" sz="2400" dirty="0"/>
          </a:p>
          <a:p>
            <a:pPr marL="342900" indent="-342900">
              <a:buFont typeface="Arial" panose="020B0604020202020204" pitchFamily="34" charset="0"/>
              <a:buChar char="•"/>
            </a:pPr>
            <a:endParaRPr lang="en-US" sz="2400" dirty="0"/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EDF73F7-0A70-4631-86DD-9C25C88EB18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796131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507"/>
    </mc:Choice>
    <mc:Fallback>
      <p:transition spd="slow" advTm="4050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differentials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41808" y="1124630"/>
                <a:ext cx="10908383" cy="1515053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#2. A freely falling body drops according to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𝑔</m:t>
                        </m:r>
                        <m:sSup>
                          <m:sSupPr>
                            <m:ctrlP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, where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the distance in meters,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=9.8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sSup>
                      <m:sSup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and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is time in seconds. Approximate the distance,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𝑑𝑠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that an object falls from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=10.00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to </a:t>
                </a: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=10.03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</p:txBody>
          </p:sp>
        </mc:Choice>
        <mc:Fallback xmlns="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41808" y="1124630"/>
                <a:ext cx="10908383" cy="1515053"/>
              </a:xfrm>
              <a:blipFill>
                <a:blip r:embed="rId4"/>
                <a:stretch>
                  <a:fillRect l="-89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 xmlns:a14="http://schemas.microsoft.com/office/drawing/2010/main">
        <mc:Choice Requires="a14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2A35958-BBFE-4E22-9BDE-3920B72DFDDB}"/>
                  </a:ext>
                </a:extLst>
              </p:cNvPr>
              <p:cNvSpPr/>
              <p:nvPr/>
            </p:nvSpPr>
            <p:spPr>
              <a:xfrm>
                <a:off x="2013332" y="2856457"/>
                <a:ext cx="3844004" cy="3566554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40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𝑔</m:t>
                        </m:r>
                        <m:sSup>
                          <m:sSupPr>
                            <m:ctrlPr>
                              <a:rPr lang="en-US" sz="2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400" i="1"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sSup>
                      <m:sSup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2400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𝑑𝑠</m:t>
                        </m:r>
                      </m:num>
                      <m:den>
                        <m:r>
                          <a:rPr lang="en-US" sz="2400" b="0" i="1" smtClean="0">
                            <a:latin typeface="Cambria Math" panose="02040503050406030204" pitchFamily="18" charset="0"/>
                          </a:rPr>
                          <m:t>𝑑𝑡</m:t>
                        </m:r>
                      </m:den>
                    </m:f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𝑔𝑡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𝑑𝑠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𝑑𝑠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=9.8(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𝑑𝑡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𝑑𝑠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=9.8</m:t>
                    </m:r>
                    <m:d>
                      <m:dPr>
                        <m:ctrlPr>
                          <a:rPr lang="en-US" sz="2400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400" b="0" i="1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</m:d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(0.03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𝑑𝑠</m:t>
                    </m:r>
                    <m:r>
                      <a:rPr lang="en-US" sz="2400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=2.94</m:t>
                    </m:r>
                    <m:r>
                      <a:rPr lang="en-US" sz="24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endParaRPr lang="en-US" sz="2400" dirty="0"/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endParaRPr lang="en-US" sz="2400" dirty="0"/>
              </a:p>
            </p:txBody>
          </p:sp>
        </mc:Choice>
        <mc:Fallback xmlns="">
          <p:sp>
            <p:nvSpPr>
              <p:cNvPr id="2" name="Rectangle 1">
                <a:extLst>
                  <a:ext uri="{FF2B5EF4-FFF2-40B4-BE49-F238E27FC236}">
                    <a16:creationId xmlns:a16="http://schemas.microsoft.com/office/drawing/2014/main" id="{F2A35958-BBFE-4E22-9BDE-3920B72DFDDB}"/>
                  </a:ext>
                </a:extLst>
              </p:cNvPr>
              <p:cNvSpPr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2013332" y="2856457"/>
                <a:ext cx="3844004" cy="3566554"/>
              </a:xfrm>
              <a:prstGeom prst="rect">
                <a:avLst/>
              </a:prstGeom>
              <a:blipFill>
                <a:blip r:embed="rId5"/>
                <a:stretch>
                  <a:fillRect l="-206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85E9686-42E3-455C-AB02-B20B2CDCFE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2331658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9937"/>
    </mc:Choice>
    <mc:Fallback>
      <p:transition spd="slow" advTm="8993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endParaRPr lang="en-US" dirty="0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https://www.autodesk.com/products/fusion-360/overview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49020</TotalTime>
  <Words>328</Words>
  <Application>Microsoft Office PowerPoint</Application>
  <PresentationFormat>Widescreen</PresentationFormat>
  <Paragraphs>33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Century Gothic</vt:lpstr>
      <vt:lpstr>Times New Roman</vt:lpstr>
      <vt:lpstr>Mesh</vt:lpstr>
      <vt:lpstr>Differentials  Applied Part 2 </vt:lpstr>
      <vt:lpstr>differentials</vt:lpstr>
      <vt:lpstr>differentials</vt:lpstr>
      <vt:lpstr>differentials</vt:lpstr>
      <vt:lpstr>differentials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266</cp:revision>
  <dcterms:created xsi:type="dcterms:W3CDTF">2019-08-29T21:54:18Z</dcterms:created>
  <dcterms:modified xsi:type="dcterms:W3CDTF">2020-10-28T20:07:27Z</dcterms:modified>
</cp:coreProperties>
</file>